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Lato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italic.fntdata"/><Relationship Id="rId20" Type="http://schemas.openxmlformats.org/officeDocument/2006/relationships/slide" Target="slides/slide15.xml"/><Relationship Id="rId41" Type="http://schemas.openxmlformats.org/officeDocument/2006/relationships/font" Target="fonts/LatoLight-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LatoLight-bold.fntdata"/><Relationship Id="rId16" Type="http://schemas.openxmlformats.org/officeDocument/2006/relationships/slide" Target="slides/slide11.xml"/><Relationship Id="rId38" Type="http://schemas.openxmlformats.org/officeDocument/2006/relationships/font" Target="fonts/Lato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3337d42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3337d42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3337d427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3337d427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3337d427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3337d427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3337d427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3337d427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3337d427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3337d427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3337d427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3337d427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Kristina comment:</a:t>
            </a:r>
            <a:endParaRPr/>
          </a:p>
          <a:p>
            <a:pPr indent="0" lvl="0" marL="0" rtl="0" algn="l">
              <a:spcBef>
                <a:spcPts val="0"/>
              </a:spcBef>
              <a:spcAft>
                <a:spcPts val="0"/>
              </a:spcAft>
              <a:buNone/>
            </a:pPr>
            <a:r>
              <a:rPr lang="en-GB"/>
              <a:t>-</a:t>
            </a:r>
            <a:r>
              <a:rPr lang="en-GB"/>
              <a:t>Presentation</a:t>
            </a:r>
            <a:r>
              <a:rPr lang="en-GB"/>
              <a:t> will have to be short. Make sure to have enough time to explain in detail each plot or demo such as this one so that it is cristal clear for people not familiar with the project.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3337d427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3337d427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3337d427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3337d427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3337d427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3337d427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3337d427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3337d427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6a10694a6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6a10694a6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3337d42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3337d42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e24d56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e24d56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e24d56b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e24d56b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e24d56b8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e24d56b8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6259c6d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6259c6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3337d427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3337d427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6259c6d7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6259c6d7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3337d427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3337d427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e24d56b8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e24d56b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3337d427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3337d427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9d49f2223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9d49f222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talking about 1-2 emojis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3337d427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3337d427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Kristina comment:</a:t>
            </a:r>
            <a:endParaRPr/>
          </a:p>
          <a:p>
            <a:pPr indent="0" lvl="0" marL="0" rtl="0" algn="l">
              <a:spcBef>
                <a:spcPts val="0"/>
              </a:spcBef>
              <a:spcAft>
                <a:spcPts val="0"/>
              </a:spcAft>
              <a:buNone/>
            </a:pPr>
            <a:r>
              <a:rPr lang="en-GB"/>
              <a:t>-Show examples!! Can you show for 3,4 emojis what are the annotations we collected, e.g., 15xbannana, 3X fruit or similar. It would help a lot to grasp the data and how emojis are different (chose some abstract and some more concrete)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3337d427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3337d427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6259d59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6259d59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6a10694a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6a10694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More than 3304 emojis in the unicode standard</a:t>
            </a:r>
            <a:endParaRPr/>
          </a:p>
          <a:p>
            <a:pPr indent="-298450" lvl="0" marL="457200" rtl="0" algn="l">
              <a:spcBef>
                <a:spcPts val="0"/>
              </a:spcBef>
              <a:spcAft>
                <a:spcPts val="0"/>
              </a:spcAft>
              <a:buSzPts val="1100"/>
              <a:buChar char="●"/>
            </a:pPr>
            <a:r>
              <a:rPr lang="en-GB"/>
              <a:t>used daily in huge amount of data</a:t>
            </a:r>
            <a:endParaRPr/>
          </a:p>
          <a:p>
            <a:pPr indent="-298450" lvl="0" marL="457200" rtl="0" algn="l">
              <a:spcBef>
                <a:spcPts val="0"/>
              </a:spcBef>
              <a:spcAft>
                <a:spcPts val="0"/>
              </a:spcAft>
              <a:buSzPts val="1100"/>
              <a:buChar char="●"/>
            </a:pPr>
            <a:r>
              <a:rPr lang="en-GB"/>
              <a:t>Conveys precious info about emotion and more</a:t>
            </a:r>
            <a:endParaRPr/>
          </a:p>
          <a:p>
            <a:pPr indent="-298450" lvl="0" marL="457200" rtl="0" algn="l">
              <a:spcBef>
                <a:spcPts val="0"/>
              </a:spcBef>
              <a:spcAft>
                <a:spcPts val="0"/>
              </a:spcAft>
              <a:buSzPts val="1100"/>
              <a:buChar char="●"/>
            </a:pPr>
            <a:r>
              <a:rPr lang="en-GB"/>
              <a:t>Goal consists in assessing how people agree on these emojis meaning</a:t>
            </a:r>
            <a:endParaRPr/>
          </a:p>
          <a:p>
            <a:pPr indent="-298450" lvl="0" marL="457200" rtl="0" algn="l">
              <a:spcBef>
                <a:spcPts val="0"/>
              </a:spcBef>
              <a:spcAft>
                <a:spcPts val="0"/>
              </a:spcAft>
              <a:buSzPts val="1100"/>
              <a:buChar char="●"/>
            </a:pPr>
            <a:r>
              <a:rPr lang="en-GB"/>
              <a:t> provide a valuable dataset to the community allowing nlp models to better grasp the meaning of these emojis.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Kristina comments:</a:t>
            </a:r>
            <a:endParaRPr/>
          </a:p>
          <a:p>
            <a:pPr indent="0" lvl="0" marL="0" rtl="0" algn="l">
              <a:spcBef>
                <a:spcPts val="0"/>
              </a:spcBef>
              <a:spcAft>
                <a:spcPts val="0"/>
              </a:spcAft>
              <a:buNone/>
            </a:pPr>
            <a:r>
              <a:rPr lang="en-GB"/>
              <a:t>-Long term goal: figure out how emojis can be used in contexts where communication is impossible, e.g., there is no shared language or education. We want to develop ways how people can converge on meaning and start understanding each other by using emoji</a:t>
            </a:r>
            <a:endParaRPr/>
          </a:p>
          <a:p>
            <a:pPr indent="0" lvl="0" marL="0" rtl="0" algn="l">
              <a:spcBef>
                <a:spcPts val="0"/>
              </a:spcBef>
              <a:spcAft>
                <a:spcPts val="0"/>
              </a:spcAft>
              <a:buNone/>
            </a:pPr>
            <a:r>
              <a:rPr lang="en-GB"/>
              <a:t>-Absolutely necessary first step: we need to understand how much people agree on the meaning of emojis to begin with. Establishing that is the goal of this project!</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3337d427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3337d427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More than 3304 emojis in the unicode standard</a:t>
            </a:r>
            <a:endParaRPr/>
          </a:p>
          <a:p>
            <a:pPr indent="-298450" lvl="0" marL="457200" rtl="0" algn="l">
              <a:spcBef>
                <a:spcPts val="0"/>
              </a:spcBef>
              <a:spcAft>
                <a:spcPts val="0"/>
              </a:spcAft>
              <a:buSzPts val="1100"/>
              <a:buChar char="●"/>
            </a:pPr>
            <a:r>
              <a:rPr lang="en-GB"/>
              <a:t>used daily in huge amount of data</a:t>
            </a:r>
            <a:endParaRPr/>
          </a:p>
          <a:p>
            <a:pPr indent="-298450" lvl="0" marL="457200" rtl="0" algn="l">
              <a:spcBef>
                <a:spcPts val="0"/>
              </a:spcBef>
              <a:spcAft>
                <a:spcPts val="0"/>
              </a:spcAft>
              <a:buSzPts val="1100"/>
              <a:buChar char="●"/>
            </a:pPr>
            <a:r>
              <a:rPr lang="en-GB"/>
              <a:t>Conveys precious info about emotion and more</a:t>
            </a:r>
            <a:endParaRPr/>
          </a:p>
          <a:p>
            <a:pPr indent="-298450" lvl="0" marL="457200" rtl="0" algn="l">
              <a:spcBef>
                <a:spcPts val="0"/>
              </a:spcBef>
              <a:spcAft>
                <a:spcPts val="0"/>
              </a:spcAft>
              <a:buSzPts val="1100"/>
              <a:buChar char="●"/>
            </a:pPr>
            <a:r>
              <a:rPr lang="en-GB"/>
              <a:t>Goal consists in assessing how people agree on these emojis meaning</a:t>
            </a:r>
            <a:endParaRPr/>
          </a:p>
          <a:p>
            <a:pPr indent="-298450" lvl="0" marL="457200" rtl="0" algn="l">
              <a:spcBef>
                <a:spcPts val="0"/>
              </a:spcBef>
              <a:spcAft>
                <a:spcPts val="0"/>
              </a:spcAft>
              <a:buSzPts val="1100"/>
              <a:buChar char="●"/>
            </a:pPr>
            <a:r>
              <a:rPr lang="en-GB"/>
              <a:t> provide a valuable dataset to the community allowing nlp models to better grasp the meaning of these emojis.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6a10694a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6a10694a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6a10694a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6a10694a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 10 accounts for &gt;31% of total emojis use in tweeter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3337d427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3337d42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Original length:3859</a:t>
            </a:r>
            <a:endParaRPr/>
          </a:p>
          <a:p>
            <a:pPr indent="0" lvl="0" marL="0" rtl="0" algn="l">
              <a:spcBef>
                <a:spcPts val="0"/>
              </a:spcBef>
              <a:spcAft>
                <a:spcPts val="0"/>
              </a:spcAft>
              <a:buNone/>
            </a:pPr>
            <a:r>
              <a:rPr lang="en-GB"/>
              <a:t>Removing flags and letters and numbers, Removing tones, Removing gender ⇒ 1325 emojis</a:t>
            </a:r>
            <a:endParaRPr/>
          </a:p>
          <a:p>
            <a:pPr indent="0" lvl="0" marL="0" rtl="0" algn="l">
              <a:spcBef>
                <a:spcPts val="0"/>
              </a:spcBef>
              <a:spcAft>
                <a:spcPts val="0"/>
              </a:spcAft>
              <a:buNone/>
            </a:pPr>
            <a:r>
              <a:rPr lang="en-GB"/>
              <a:t>Covers &gt;94.7% of tweeter use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3337d427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3337d427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Lato Light"/>
              <a:buNone/>
              <a:defRPr sz="5200">
                <a:latin typeface="Lato Light"/>
                <a:ea typeface="Lato Light"/>
                <a:cs typeface="Lato Light"/>
                <a:sym typeface="Lato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Lato Light"/>
              <a:buNone/>
              <a:defRPr sz="2800">
                <a:latin typeface="Lato Light"/>
                <a:ea typeface="Lato Light"/>
                <a:cs typeface="Lato Light"/>
                <a:sym typeface="Lat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623400" y="3950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623400" y="3950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623400" y="3950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39507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ato Light"/>
              <a:buNone/>
              <a:defRPr sz="2800">
                <a:solidFill>
                  <a:schemeClr val="dk1"/>
                </a:solidFill>
                <a:latin typeface="Lato Light"/>
                <a:ea typeface="Lato Light"/>
                <a:cs typeface="Lato Light"/>
                <a:sym typeface="Lato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1pPr>
            <a:lvl2pPr indent="-317500" lvl="1" marL="9144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2pPr>
            <a:lvl3pPr indent="-317500" lvl="2" marL="13716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3pPr>
            <a:lvl4pPr indent="-317500" lvl="3" marL="18288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4pPr>
            <a:lvl5pPr indent="-317500" lvl="4" marL="22860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5pPr>
            <a:lvl6pPr indent="-317500" lvl="5" marL="27432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6pPr>
            <a:lvl7pPr indent="-317500" lvl="6" marL="32004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7pPr>
            <a:lvl8pPr indent="-317500" lvl="7" marL="36576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8pPr>
            <a:lvl9pPr indent="-317500" lvl="8" marL="4114800">
              <a:lnSpc>
                <a:spcPct val="115000"/>
              </a:lnSpc>
              <a:spcBef>
                <a:spcPts val="1600"/>
              </a:spcBef>
              <a:spcAft>
                <a:spcPts val="1600"/>
              </a:spcAft>
              <a:buClr>
                <a:schemeClr val="dk2"/>
              </a:buClr>
              <a:buSzPts val="1400"/>
              <a:buFont typeface="Lato Light"/>
              <a:buChar char="■"/>
              <a:defRPr>
                <a:solidFill>
                  <a:schemeClr val="dk2"/>
                </a:solidFill>
                <a:latin typeface="Lato Light"/>
                <a:ea typeface="Lato Light"/>
                <a:cs typeface="Lato Light"/>
                <a:sym typeface="Lato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
            <a:alphaModFix/>
          </a:blip>
          <a:stretch>
            <a:fillRect/>
          </a:stretch>
        </p:blipFill>
        <p:spPr>
          <a:xfrm>
            <a:off x="76200" y="152394"/>
            <a:ext cx="632350" cy="616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mojipedia.org/keycap-digit-thre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emojipedia.org/keycap-digit-three/" TargetMode="External"/><Relationship Id="rId4" Type="http://schemas.openxmlformats.org/officeDocument/2006/relationships/image" Target="../media/image5.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emojipedia.org/keycap-digit-three/"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emojipedia.org/keycap-digit-three/" TargetMode="Externa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emojipedia.org/keycap-digit-three/" TargetMode="External"/><Relationship Id="rId4"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emojipedia.org/keycap-digit-thre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jp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jp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nvSpPr>
        <p:spPr>
          <a:xfrm>
            <a:off x="311700" y="242850"/>
            <a:ext cx="8520600" cy="186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5200">
                <a:solidFill>
                  <a:srgbClr val="000000"/>
                </a:solidFill>
                <a:latin typeface="Lato Light"/>
                <a:ea typeface="Lato Light"/>
                <a:cs typeface="Lato Light"/>
                <a:sym typeface="Lato Light"/>
              </a:rPr>
              <a:t>Emoji</a:t>
            </a:r>
            <a:r>
              <a:rPr lang="en-GB" sz="5200">
                <a:latin typeface="Lato Light"/>
                <a:ea typeface="Lato Light"/>
                <a:cs typeface="Lato Light"/>
                <a:sym typeface="Lato Light"/>
              </a:rPr>
              <a:t> Dataset</a:t>
            </a:r>
            <a:br>
              <a:rPr lang="en-GB" sz="5200">
                <a:solidFill>
                  <a:srgbClr val="000000"/>
                </a:solidFill>
                <a:latin typeface="Lato Light"/>
                <a:ea typeface="Lato Light"/>
                <a:cs typeface="Lato Light"/>
                <a:sym typeface="Lato Light"/>
              </a:rPr>
            </a:br>
            <a:endParaRPr sz="5200">
              <a:solidFill>
                <a:srgbClr val="000000"/>
              </a:solidFill>
              <a:latin typeface="Lato Light"/>
              <a:ea typeface="Lato Light"/>
              <a:cs typeface="Lato Light"/>
              <a:sym typeface="Lato Light"/>
            </a:endParaRPr>
          </a:p>
        </p:txBody>
      </p:sp>
      <p:pic>
        <p:nvPicPr>
          <p:cNvPr id="56" name="Google Shape;56;p13"/>
          <p:cNvPicPr preferRelativeResize="0"/>
          <p:nvPr/>
        </p:nvPicPr>
        <p:blipFill>
          <a:blip r:embed="rId3">
            <a:alphaModFix/>
          </a:blip>
          <a:stretch>
            <a:fillRect/>
          </a:stretch>
        </p:blipFill>
        <p:spPr>
          <a:xfrm>
            <a:off x="1248118" y="1227350"/>
            <a:ext cx="6647772" cy="35722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highlight>
                  <a:srgbClr val="FFFFFF"/>
                </a:highlight>
                <a:latin typeface="Lato Light"/>
                <a:ea typeface="Lato Light"/>
                <a:cs typeface="Lato Light"/>
                <a:sym typeface="Lato Light"/>
              </a:rPr>
              <a:t>2️⃣</a:t>
            </a:r>
            <a:r>
              <a:rPr lang="en-GB" sz="2800">
                <a:solidFill>
                  <a:srgbClr val="333333"/>
                </a:solidFill>
                <a:highlight>
                  <a:srgbClr val="FFFFFF"/>
                </a:highlight>
              </a:rPr>
              <a:t> </a:t>
            </a:r>
            <a:r>
              <a:rPr lang="en-GB" sz="2800">
                <a:latin typeface="Lato Light"/>
                <a:ea typeface="Lato Light"/>
                <a:cs typeface="Lato Light"/>
                <a:sym typeface="Lato Light"/>
              </a:rPr>
              <a:t>Quantity Needs</a:t>
            </a:r>
            <a:endParaRPr sz="2800">
              <a:solidFill>
                <a:srgbClr val="000000"/>
              </a:solidFill>
              <a:latin typeface="Lato Light"/>
              <a:ea typeface="Lato Light"/>
              <a:cs typeface="Lato Light"/>
              <a:sym typeface="Lato Light"/>
            </a:endParaRPr>
          </a:p>
        </p:txBody>
      </p:sp>
      <p:pic>
        <p:nvPicPr>
          <p:cNvPr id="110" name="Google Shape;110;p22"/>
          <p:cNvPicPr preferRelativeResize="0"/>
          <p:nvPr/>
        </p:nvPicPr>
        <p:blipFill>
          <a:blip r:embed="rId3">
            <a:alphaModFix/>
          </a:blip>
          <a:stretch>
            <a:fillRect/>
          </a:stretch>
        </p:blipFill>
        <p:spPr>
          <a:xfrm>
            <a:off x="152400" y="1140900"/>
            <a:ext cx="3850200" cy="3850200"/>
          </a:xfrm>
          <a:prstGeom prst="rect">
            <a:avLst/>
          </a:prstGeom>
          <a:noFill/>
          <a:ln>
            <a:noFill/>
          </a:ln>
        </p:spPr>
      </p:pic>
      <p:pic>
        <p:nvPicPr>
          <p:cNvPr id="111" name="Google Shape;111;p22"/>
          <p:cNvPicPr preferRelativeResize="0"/>
          <p:nvPr/>
        </p:nvPicPr>
        <p:blipFill>
          <a:blip r:embed="rId4">
            <a:alphaModFix/>
          </a:blip>
          <a:stretch>
            <a:fillRect/>
          </a:stretch>
        </p:blipFill>
        <p:spPr>
          <a:xfrm>
            <a:off x="4769825" y="776550"/>
            <a:ext cx="3850200" cy="385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5200">
                <a:latin typeface="Lato Light"/>
                <a:ea typeface="Lato Light"/>
                <a:cs typeface="Lato Light"/>
                <a:sym typeface="Lato Light"/>
              </a:rPr>
              <a:t> Data Collection</a:t>
            </a:r>
            <a:endParaRPr sz="5200">
              <a:solidFill>
                <a:srgbClr val="000000"/>
              </a:solidFill>
              <a:latin typeface="Lato Light"/>
              <a:ea typeface="Lato Light"/>
              <a:cs typeface="Lato Light"/>
              <a:sym typeface="La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Data Collection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122" name="Google Shape;122;p24"/>
          <p:cNvSpPr txBox="1"/>
          <p:nvPr/>
        </p:nvSpPr>
        <p:spPr>
          <a:xfrm>
            <a:off x="928900" y="1349100"/>
            <a:ext cx="6362400" cy="30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Lato Light"/>
                <a:ea typeface="Lato Light"/>
                <a:cs typeface="Lato Light"/>
                <a:sym typeface="Lato Light"/>
              </a:rPr>
              <a:t>Amazon Mechanical Turk is a great tool! But:</a:t>
            </a:r>
            <a:br>
              <a:rPr lang="en-GB" sz="2100">
                <a:latin typeface="Lato Light"/>
                <a:ea typeface="Lato Light"/>
                <a:cs typeface="Lato Light"/>
                <a:sym typeface="Lato Light"/>
              </a:rPr>
            </a:br>
            <a:endParaRPr sz="2100">
              <a:latin typeface="Lato Light"/>
              <a:ea typeface="Lato Light"/>
              <a:cs typeface="Lato Light"/>
              <a:sym typeface="Lato Light"/>
            </a:endParaRPr>
          </a:p>
          <a:p>
            <a:pPr indent="-361950" lvl="0" marL="457200" rtl="0" algn="l">
              <a:spcBef>
                <a:spcPts val="0"/>
              </a:spcBef>
              <a:spcAft>
                <a:spcPts val="0"/>
              </a:spcAft>
              <a:buSzPts val="2100"/>
              <a:buFont typeface="Lato Light"/>
              <a:buChar char="●"/>
            </a:pPr>
            <a:r>
              <a:rPr lang="en-GB" sz="2100">
                <a:latin typeface="Lato Light"/>
                <a:ea typeface="Lato Light"/>
                <a:cs typeface="Lato Light"/>
                <a:sym typeface="Lato Light"/>
              </a:rPr>
              <a:t>No automatization of form creation</a:t>
            </a:r>
            <a:endParaRPr sz="2100">
              <a:latin typeface="Lato Light"/>
              <a:ea typeface="Lato Light"/>
              <a:cs typeface="Lato Light"/>
              <a:sym typeface="Lato Light"/>
            </a:endParaRPr>
          </a:p>
          <a:p>
            <a:pPr indent="-361950" lvl="0" marL="457200" rtl="0" algn="l">
              <a:spcBef>
                <a:spcPts val="0"/>
              </a:spcBef>
              <a:spcAft>
                <a:spcPts val="0"/>
              </a:spcAft>
              <a:buSzPts val="2100"/>
              <a:buFont typeface="Lato Light"/>
              <a:buChar char="●"/>
            </a:pPr>
            <a:r>
              <a:rPr lang="en-GB" sz="2100">
                <a:latin typeface="Lato Light"/>
                <a:ea typeface="Lato Light"/>
                <a:cs typeface="Lato Light"/>
                <a:sym typeface="Lato Light"/>
              </a:rPr>
              <a:t>No server-side check for the answers</a:t>
            </a:r>
            <a:endParaRPr sz="2100">
              <a:latin typeface="Lato Light"/>
              <a:ea typeface="Lato Light"/>
              <a:cs typeface="Lato Light"/>
              <a:sym typeface="Lato Light"/>
            </a:endParaRPr>
          </a:p>
          <a:p>
            <a:pPr indent="0" lvl="0" marL="0" rtl="0" algn="l">
              <a:spcBef>
                <a:spcPts val="0"/>
              </a:spcBef>
              <a:spcAft>
                <a:spcPts val="0"/>
              </a:spcAft>
              <a:buNone/>
            </a:pPr>
            <a:r>
              <a:t/>
            </a:r>
            <a:endParaRPr sz="2100">
              <a:latin typeface="Lato Light"/>
              <a:ea typeface="Lato Light"/>
              <a:cs typeface="Lato Light"/>
              <a:sym typeface="Lato Light"/>
            </a:endParaRPr>
          </a:p>
          <a:p>
            <a:pPr indent="0" lvl="0" marL="0" rtl="0" algn="l">
              <a:spcBef>
                <a:spcPts val="0"/>
              </a:spcBef>
              <a:spcAft>
                <a:spcPts val="0"/>
              </a:spcAft>
              <a:buNone/>
            </a:pPr>
            <a:r>
              <a:rPr lang="en-GB" sz="2100">
                <a:latin typeface="Lato Light"/>
                <a:ea typeface="Lato Light"/>
                <a:cs typeface="Lato Light"/>
                <a:sym typeface="Lato Light"/>
              </a:rPr>
              <a:t>All these features are offered by Google forms. Can we get both?</a:t>
            </a:r>
            <a:endParaRPr sz="2100">
              <a:latin typeface="Lato Light"/>
              <a:ea typeface="Lato Light"/>
              <a:cs typeface="Lato Light"/>
              <a:sym typeface="Lato Light"/>
            </a:endParaRPr>
          </a:p>
        </p:txBody>
      </p:sp>
      <p:pic>
        <p:nvPicPr>
          <p:cNvPr id="123" name="Google Shape;123;p24"/>
          <p:cNvPicPr preferRelativeResize="0"/>
          <p:nvPr/>
        </p:nvPicPr>
        <p:blipFill>
          <a:blip r:embed="rId4">
            <a:alphaModFix/>
          </a:blip>
          <a:stretch>
            <a:fillRect/>
          </a:stretch>
        </p:blipFill>
        <p:spPr>
          <a:xfrm>
            <a:off x="3331748" y="3510600"/>
            <a:ext cx="1162476" cy="1162476"/>
          </a:xfrm>
          <a:prstGeom prst="rect">
            <a:avLst/>
          </a:prstGeom>
          <a:noFill/>
          <a:ln>
            <a:noFill/>
          </a:ln>
        </p:spPr>
      </p:pic>
      <p:pic>
        <p:nvPicPr>
          <p:cNvPr id="124" name="Google Shape;124;p24"/>
          <p:cNvPicPr preferRelativeResize="0"/>
          <p:nvPr/>
        </p:nvPicPr>
        <p:blipFill>
          <a:blip r:embed="rId5">
            <a:alphaModFix/>
          </a:blip>
          <a:stretch>
            <a:fillRect/>
          </a:stretch>
        </p:blipFill>
        <p:spPr>
          <a:xfrm>
            <a:off x="5584165" y="3754250"/>
            <a:ext cx="1360791" cy="81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Data Collection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130" name="Google Shape;130;p25"/>
          <p:cNvPicPr preferRelativeResize="0"/>
          <p:nvPr/>
        </p:nvPicPr>
        <p:blipFill>
          <a:blip r:embed="rId4">
            <a:alphaModFix/>
          </a:blip>
          <a:stretch>
            <a:fillRect/>
          </a:stretch>
        </p:blipFill>
        <p:spPr>
          <a:xfrm>
            <a:off x="3151123" y="1538950"/>
            <a:ext cx="2180698" cy="2065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Data Collection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136" name="Google Shape;136;p26"/>
          <p:cNvPicPr preferRelativeResize="0"/>
          <p:nvPr/>
        </p:nvPicPr>
        <p:blipFill>
          <a:blip r:embed="rId4">
            <a:alphaModFix/>
          </a:blip>
          <a:stretch>
            <a:fillRect/>
          </a:stretch>
        </p:blipFill>
        <p:spPr>
          <a:xfrm>
            <a:off x="1447850" y="988500"/>
            <a:ext cx="6248307" cy="3850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Data Collection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142" name="Google Shape;142;p27"/>
          <p:cNvPicPr preferRelativeResize="0"/>
          <p:nvPr/>
        </p:nvPicPr>
        <p:blipFill>
          <a:blip r:embed="rId4">
            <a:alphaModFix/>
          </a:blip>
          <a:stretch>
            <a:fillRect/>
          </a:stretch>
        </p:blipFill>
        <p:spPr>
          <a:xfrm>
            <a:off x="1238213" y="1384800"/>
            <a:ext cx="6667575" cy="264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chemeClr val="dk1"/>
                </a:solidFill>
                <a:latin typeface="Lato Light"/>
                <a:ea typeface="Lato Light"/>
                <a:cs typeface="Lato Light"/>
                <a:sym typeface="Lato Light"/>
              </a:rPr>
              <a:t>4️⃣</a:t>
            </a:r>
            <a:r>
              <a:rPr lang="en-GB" sz="5200">
                <a:latin typeface="Lato Light"/>
                <a:ea typeface="Lato Light"/>
                <a:cs typeface="Lato Light"/>
                <a:sym typeface="Lato Light"/>
              </a:rPr>
              <a:t> Post-processing</a:t>
            </a:r>
            <a:endParaRPr sz="5200">
              <a:solidFill>
                <a:srgbClr val="000000"/>
              </a:solidFill>
              <a:latin typeface="Lato Light"/>
              <a:ea typeface="Lato Light"/>
              <a:cs typeface="Lato Light"/>
              <a:sym typeface="La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4️⃣</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Post-processing</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153" name="Google Shape;153;p29"/>
          <p:cNvSpPr txBox="1"/>
          <p:nvPr/>
        </p:nvSpPr>
        <p:spPr>
          <a:xfrm>
            <a:off x="833725" y="1215250"/>
            <a:ext cx="2882700" cy="3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Light"/>
                <a:ea typeface="Lato Light"/>
                <a:cs typeface="Lato Light"/>
                <a:sym typeface="Lato Light"/>
              </a:rPr>
              <a:t>3 quality-checks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Repeated Answers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Honeypots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Vocabulary Correction</a:t>
            </a:r>
            <a:endParaRPr sz="1700">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4️⃣ </a:t>
            </a:r>
            <a:r>
              <a:rPr lang="en-GB" sz="2800">
                <a:solidFill>
                  <a:schemeClr val="dk1"/>
                </a:solidFill>
                <a:latin typeface="Lato Light"/>
                <a:ea typeface="Lato Light"/>
                <a:cs typeface="Lato Light"/>
                <a:sym typeface="Lato Light"/>
              </a:rPr>
              <a:t>Post-processing</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159" name="Google Shape;159;p30"/>
          <p:cNvSpPr txBox="1"/>
          <p:nvPr/>
        </p:nvSpPr>
        <p:spPr>
          <a:xfrm>
            <a:off x="833725" y="1215250"/>
            <a:ext cx="2882700" cy="3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Light"/>
                <a:ea typeface="Lato Light"/>
                <a:cs typeface="Lato Light"/>
                <a:sym typeface="Lato Light"/>
              </a:rPr>
              <a:t>3 quality-checks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Clr>
                <a:srgbClr val="CCCCCC"/>
              </a:buClr>
              <a:buSzPts val="1700"/>
              <a:buFont typeface="Lato Light"/>
              <a:buChar char="●"/>
            </a:pPr>
            <a:r>
              <a:rPr lang="en-GB" sz="1700">
                <a:solidFill>
                  <a:srgbClr val="CCCCCC"/>
                </a:solidFill>
                <a:latin typeface="Lato Light"/>
                <a:ea typeface="Lato Light"/>
                <a:cs typeface="Lato Light"/>
                <a:sym typeface="Lato Light"/>
              </a:rPr>
              <a:t>Repeated Answers</a:t>
            </a:r>
            <a:endParaRPr sz="1700">
              <a:solidFill>
                <a:srgbClr val="CCCCCC"/>
              </a:solidFill>
              <a:latin typeface="Lato Light"/>
              <a:ea typeface="Lato Light"/>
              <a:cs typeface="Lato Light"/>
              <a:sym typeface="Lato Light"/>
            </a:endParaRPr>
          </a:p>
          <a:p>
            <a:pPr indent="0" lvl="0" marL="0" rtl="0" algn="l">
              <a:spcBef>
                <a:spcPts val="0"/>
              </a:spcBef>
              <a:spcAft>
                <a:spcPts val="0"/>
              </a:spcAft>
              <a:buNone/>
            </a:pPr>
            <a:r>
              <a:t/>
            </a:r>
            <a:endParaRPr sz="1700">
              <a:solidFill>
                <a:srgbClr val="CCCCCC"/>
              </a:solidFill>
              <a:latin typeface="Lato Light"/>
              <a:ea typeface="Lato Light"/>
              <a:cs typeface="Lato Light"/>
              <a:sym typeface="Lato Light"/>
            </a:endParaRPr>
          </a:p>
          <a:p>
            <a:pPr indent="-336550" lvl="0" marL="457200" rtl="0" algn="l">
              <a:spcBef>
                <a:spcPts val="0"/>
              </a:spcBef>
              <a:spcAft>
                <a:spcPts val="0"/>
              </a:spcAft>
              <a:buClr>
                <a:srgbClr val="CCCCCC"/>
              </a:buClr>
              <a:buSzPts val="1700"/>
              <a:buFont typeface="Lato Light"/>
              <a:buChar char="●"/>
            </a:pPr>
            <a:r>
              <a:rPr lang="en-GB" sz="1700">
                <a:solidFill>
                  <a:srgbClr val="CCCCCC"/>
                </a:solidFill>
                <a:latin typeface="Lato Light"/>
                <a:ea typeface="Lato Light"/>
                <a:cs typeface="Lato Light"/>
                <a:sym typeface="Lato Light"/>
              </a:rPr>
              <a:t>Honeypots</a:t>
            </a:r>
            <a:endParaRPr sz="1700">
              <a:solidFill>
                <a:srgbClr val="CCCCCC"/>
              </a:solidFill>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Vocabulary Correction</a:t>
            </a:r>
            <a:endParaRPr sz="1700">
              <a:latin typeface="Lato Light"/>
              <a:ea typeface="Lato Light"/>
              <a:cs typeface="Lato Light"/>
              <a:sym typeface="Lato Light"/>
            </a:endParaRPr>
          </a:p>
        </p:txBody>
      </p:sp>
      <p:pic>
        <p:nvPicPr>
          <p:cNvPr id="160" name="Google Shape;160;p30"/>
          <p:cNvPicPr preferRelativeResize="0"/>
          <p:nvPr/>
        </p:nvPicPr>
        <p:blipFill>
          <a:blip r:embed="rId3">
            <a:alphaModFix/>
          </a:blip>
          <a:stretch>
            <a:fillRect/>
          </a:stretch>
        </p:blipFill>
        <p:spPr>
          <a:xfrm>
            <a:off x="4829700" y="646650"/>
            <a:ext cx="3396712" cy="385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4️⃣ </a:t>
            </a:r>
            <a:r>
              <a:rPr lang="en-GB" sz="2800">
                <a:solidFill>
                  <a:schemeClr val="dk1"/>
                </a:solidFill>
                <a:latin typeface="Lato Light"/>
                <a:ea typeface="Lato Light"/>
                <a:cs typeface="Lato Light"/>
                <a:sym typeface="Lato Light"/>
              </a:rPr>
              <a:t>Post-processing</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166" name="Google Shape;166;p31"/>
          <p:cNvSpPr txBox="1"/>
          <p:nvPr/>
        </p:nvSpPr>
        <p:spPr>
          <a:xfrm>
            <a:off x="833725" y="1215250"/>
            <a:ext cx="2882700" cy="3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Light"/>
                <a:ea typeface="Lato Light"/>
                <a:cs typeface="Lato Light"/>
                <a:sym typeface="Lato Light"/>
              </a:rPr>
              <a:t>3 quality-checks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Clr>
                <a:srgbClr val="CCCCCC"/>
              </a:buClr>
              <a:buSzPts val="1700"/>
              <a:buFont typeface="Lato Light"/>
              <a:buChar char="●"/>
            </a:pPr>
            <a:r>
              <a:rPr lang="en-GB" sz="1700">
                <a:solidFill>
                  <a:srgbClr val="CCCCCC"/>
                </a:solidFill>
                <a:latin typeface="Lato Light"/>
                <a:ea typeface="Lato Light"/>
                <a:cs typeface="Lato Light"/>
                <a:sym typeface="Lato Light"/>
              </a:rPr>
              <a:t>Repeated Answers</a:t>
            </a:r>
            <a:endParaRPr sz="1700">
              <a:solidFill>
                <a:srgbClr val="CCCCCC"/>
              </a:solidFill>
              <a:latin typeface="Lato Light"/>
              <a:ea typeface="Lato Light"/>
              <a:cs typeface="Lato Light"/>
              <a:sym typeface="Lato Light"/>
            </a:endParaRPr>
          </a:p>
          <a:p>
            <a:pPr indent="0" lvl="0" marL="0" rtl="0" algn="l">
              <a:spcBef>
                <a:spcPts val="0"/>
              </a:spcBef>
              <a:spcAft>
                <a:spcPts val="0"/>
              </a:spcAft>
              <a:buNone/>
            </a:pPr>
            <a:r>
              <a:t/>
            </a:r>
            <a:endParaRPr sz="1700">
              <a:solidFill>
                <a:srgbClr val="CCCCCC"/>
              </a:solidFill>
              <a:latin typeface="Lato Light"/>
              <a:ea typeface="Lato Light"/>
              <a:cs typeface="Lato Light"/>
              <a:sym typeface="Lato Light"/>
            </a:endParaRPr>
          </a:p>
          <a:p>
            <a:pPr indent="-336550" lvl="0" marL="457200" rtl="0" algn="l">
              <a:spcBef>
                <a:spcPts val="0"/>
              </a:spcBef>
              <a:spcAft>
                <a:spcPts val="0"/>
              </a:spcAft>
              <a:buClr>
                <a:srgbClr val="CCCCCC"/>
              </a:buClr>
              <a:buSzPts val="1700"/>
              <a:buFont typeface="Lato Light"/>
              <a:buChar char="●"/>
            </a:pPr>
            <a:r>
              <a:rPr lang="en-GB" sz="1700">
                <a:solidFill>
                  <a:srgbClr val="CCCCCC"/>
                </a:solidFill>
                <a:latin typeface="Lato Light"/>
                <a:ea typeface="Lato Light"/>
                <a:cs typeface="Lato Light"/>
                <a:sym typeface="Lato Light"/>
              </a:rPr>
              <a:t>Honeypots</a:t>
            </a:r>
            <a:endParaRPr sz="1700">
              <a:solidFill>
                <a:srgbClr val="CCCCCC"/>
              </a:solidFill>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Vocabulary Correction</a:t>
            </a:r>
            <a:endParaRPr sz="1700">
              <a:latin typeface="Lato Light"/>
              <a:ea typeface="Lato Light"/>
              <a:cs typeface="Lato Light"/>
              <a:sym typeface="Lato Light"/>
            </a:endParaRPr>
          </a:p>
        </p:txBody>
      </p:sp>
      <p:pic>
        <p:nvPicPr>
          <p:cNvPr id="167" name="Google Shape;167;p31"/>
          <p:cNvPicPr preferRelativeResize="0"/>
          <p:nvPr/>
        </p:nvPicPr>
        <p:blipFill>
          <a:blip r:embed="rId3">
            <a:alphaModFix/>
          </a:blip>
          <a:stretch>
            <a:fillRect/>
          </a:stretch>
        </p:blipFill>
        <p:spPr>
          <a:xfrm>
            <a:off x="4387594" y="960900"/>
            <a:ext cx="4293156" cy="322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311700" y="1067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000">
                <a:latin typeface="Lato Light"/>
                <a:ea typeface="Lato Light"/>
                <a:cs typeface="Lato Light"/>
                <a:sym typeface="Lato Light"/>
              </a:rPr>
              <a:t>Table of Content</a:t>
            </a:r>
            <a:endParaRPr sz="4000">
              <a:solidFill>
                <a:srgbClr val="000000"/>
              </a:solidFill>
              <a:latin typeface="Lato Light"/>
              <a:ea typeface="Lato Light"/>
              <a:cs typeface="Lato Light"/>
              <a:sym typeface="Lato Light"/>
            </a:endParaRPr>
          </a:p>
        </p:txBody>
      </p:sp>
      <p:sp>
        <p:nvSpPr>
          <p:cNvPr id="62" name="Google Shape;62;p14"/>
          <p:cNvSpPr txBox="1"/>
          <p:nvPr/>
        </p:nvSpPr>
        <p:spPr>
          <a:xfrm>
            <a:off x="311700" y="1071200"/>
            <a:ext cx="7785000" cy="3416400"/>
          </a:xfrm>
          <a:prstGeom prst="rect">
            <a:avLst/>
          </a:prstGeom>
          <a:noFill/>
          <a:ln>
            <a:noFill/>
          </a:ln>
        </p:spPr>
        <p:txBody>
          <a:bodyPr anchorCtr="0" anchor="t" bIns="91425" lIns="91425" spcFirstLastPara="1" rIns="91425" wrap="square" tIns="91425">
            <a:noAutofit/>
          </a:bodyPr>
          <a:lstStyle/>
          <a:p>
            <a:pPr indent="0" lvl="0" marL="2743200" rtl="0" algn="l">
              <a:lnSpc>
                <a:spcPct val="115000"/>
              </a:lnSpc>
              <a:spcBef>
                <a:spcPts val="0"/>
              </a:spcBef>
              <a:spcAft>
                <a:spcPts val="0"/>
              </a:spcAft>
              <a:buNone/>
            </a:pPr>
            <a:r>
              <a:t/>
            </a:r>
            <a:endParaRPr sz="2100">
              <a:solidFill>
                <a:schemeClr val="dk1"/>
              </a:solidFill>
              <a:latin typeface="Lato Light"/>
              <a:ea typeface="Lato Light"/>
              <a:cs typeface="Lato Light"/>
              <a:sym typeface="Lato Light"/>
            </a:endParaRPr>
          </a:p>
          <a:p>
            <a:pPr indent="0" lvl="0" marL="2743200" rtl="0" algn="l">
              <a:lnSpc>
                <a:spcPct val="115000"/>
              </a:lnSpc>
              <a:spcBef>
                <a:spcPts val="800"/>
              </a:spcBef>
              <a:spcAft>
                <a:spcPts val="0"/>
              </a:spcAft>
              <a:buNone/>
            </a:pPr>
            <a:r>
              <a:rPr lang="en-GB" sz="2100">
                <a:solidFill>
                  <a:schemeClr val="dk1"/>
                </a:solidFill>
                <a:latin typeface="Lato Light"/>
                <a:ea typeface="Lato Light"/>
                <a:cs typeface="Lato Light"/>
                <a:sym typeface="Lato Light"/>
              </a:rPr>
              <a:t>0️⃣ </a:t>
            </a:r>
            <a:r>
              <a:rPr lang="en-GB" sz="2000">
                <a:latin typeface="Lato Light"/>
                <a:ea typeface="Lato Light"/>
                <a:cs typeface="Lato Light"/>
                <a:sym typeface="Lato Light"/>
              </a:rPr>
              <a:t>Introduction</a:t>
            </a:r>
            <a:br>
              <a:rPr lang="en-GB" sz="2000">
                <a:latin typeface="Lato Light"/>
                <a:ea typeface="Lato Light"/>
                <a:cs typeface="Lato Light"/>
                <a:sym typeface="Lato Light"/>
              </a:rPr>
            </a:br>
            <a:r>
              <a:rPr lang="en-GB" sz="2000">
                <a:solidFill>
                  <a:srgbClr val="333333"/>
                </a:solidFill>
                <a:highlight>
                  <a:schemeClr val="lt1"/>
                </a:highlight>
                <a:latin typeface="Lato Light"/>
                <a:ea typeface="Lato Light"/>
                <a:cs typeface="Lato Light"/>
                <a:sym typeface="Lato Light"/>
              </a:rPr>
              <a:t>1️⃣ Emojis Selection</a:t>
            </a:r>
            <a:br>
              <a:rPr lang="en-GB" sz="2000">
                <a:latin typeface="Lato Light"/>
                <a:ea typeface="Lato Light"/>
                <a:cs typeface="Lato Light"/>
                <a:sym typeface="Lato Light"/>
              </a:rPr>
            </a:br>
            <a:r>
              <a:rPr lang="en-GB" sz="2000">
                <a:highlight>
                  <a:srgbClr val="FFFFFF"/>
                </a:highlight>
                <a:latin typeface="Lato Light"/>
                <a:ea typeface="Lato Light"/>
                <a:cs typeface="Lato Light"/>
                <a:sym typeface="Lato Light"/>
              </a:rPr>
              <a:t>2️⃣ Quantity Needs</a:t>
            </a:r>
            <a:br>
              <a:rPr lang="en-GB" sz="2000">
                <a:highlight>
                  <a:srgbClr val="FFFFFF"/>
                </a:highlight>
                <a:latin typeface="Lato Light"/>
                <a:ea typeface="Lato Light"/>
                <a:cs typeface="Lato Light"/>
                <a:sym typeface="Lato Light"/>
              </a:rPr>
            </a:br>
            <a:r>
              <a:rPr lang="en-GB" sz="2000">
                <a:uFill>
                  <a:noFill/>
                </a:uFill>
                <a:latin typeface="Lato Light"/>
                <a:ea typeface="Lato Light"/>
                <a:cs typeface="Lato Light"/>
                <a:sym typeface="Lato Light"/>
                <a:hlinkClick r:id="rId3"/>
              </a:rPr>
              <a:t>3️⃣</a:t>
            </a:r>
            <a:r>
              <a:rPr lang="en-GB" sz="2000">
                <a:latin typeface="Lato Light"/>
                <a:ea typeface="Lato Light"/>
                <a:cs typeface="Lato Light"/>
                <a:sym typeface="Lato Light"/>
              </a:rPr>
              <a:t> Data Collection</a:t>
            </a:r>
            <a:br>
              <a:rPr lang="en-GB" sz="2000">
                <a:latin typeface="Lato Light"/>
                <a:ea typeface="Lato Light"/>
                <a:cs typeface="Lato Light"/>
                <a:sym typeface="Lato Light"/>
              </a:rPr>
            </a:br>
            <a:r>
              <a:rPr lang="en-GB" sz="2100">
                <a:solidFill>
                  <a:schemeClr val="dk1"/>
                </a:solidFill>
                <a:latin typeface="Lato Light"/>
                <a:ea typeface="Lato Light"/>
                <a:cs typeface="Lato Light"/>
                <a:sym typeface="Lato Light"/>
              </a:rPr>
              <a:t>4️⃣ Post-processing</a:t>
            </a:r>
            <a:br>
              <a:rPr lang="en-GB" sz="2100">
                <a:solidFill>
                  <a:schemeClr val="dk1"/>
                </a:solidFill>
                <a:latin typeface="Lato Light"/>
                <a:ea typeface="Lato Light"/>
                <a:cs typeface="Lato Light"/>
                <a:sym typeface="Lato Light"/>
              </a:rPr>
            </a:br>
            <a:r>
              <a:rPr lang="en-GB" sz="2100">
                <a:solidFill>
                  <a:schemeClr val="dk1"/>
                </a:solidFill>
                <a:latin typeface="Lato Light"/>
                <a:ea typeface="Lato Light"/>
                <a:cs typeface="Lato Light"/>
                <a:sym typeface="Lato Light"/>
              </a:rPr>
              <a:t>5️⃣ Validation</a:t>
            </a:r>
            <a:endParaRPr sz="2000">
              <a:latin typeface="Lato Light"/>
              <a:ea typeface="Lato Light"/>
              <a:cs typeface="Lato Light"/>
              <a:sym typeface="Lato Light"/>
            </a:endParaRPr>
          </a:p>
          <a:p>
            <a:pPr indent="0" lvl="0" marL="2286000" rtl="0" algn="l">
              <a:lnSpc>
                <a:spcPct val="115000"/>
              </a:lnSpc>
              <a:spcBef>
                <a:spcPts val="800"/>
              </a:spcBef>
              <a:spcAft>
                <a:spcPts val="0"/>
              </a:spcAft>
              <a:buNone/>
            </a:pPr>
            <a:r>
              <a:t/>
            </a:r>
            <a:endParaRPr sz="2000">
              <a:latin typeface="Lato Light"/>
              <a:ea typeface="Lato Light"/>
              <a:cs typeface="Lato Light"/>
              <a:sym typeface="Lato Light"/>
            </a:endParaRPr>
          </a:p>
          <a:p>
            <a:pPr indent="0" lvl="0" marL="0" rtl="0" algn="l">
              <a:lnSpc>
                <a:spcPct val="115000"/>
              </a:lnSpc>
              <a:spcBef>
                <a:spcPts val="800"/>
              </a:spcBef>
              <a:spcAft>
                <a:spcPts val="0"/>
              </a:spcAft>
              <a:buNone/>
            </a:pPr>
            <a:r>
              <a:t/>
            </a:r>
            <a:endParaRPr sz="2100">
              <a:solidFill>
                <a:schemeClr val="dk1"/>
              </a:solidFill>
            </a:endParaRPr>
          </a:p>
          <a:p>
            <a:pPr indent="0" lvl="0" marL="0" rtl="0" algn="l">
              <a:lnSpc>
                <a:spcPct val="115000"/>
              </a:lnSpc>
              <a:spcBef>
                <a:spcPts val="800"/>
              </a:spcBef>
              <a:spcAft>
                <a:spcPts val="0"/>
              </a:spcAft>
              <a:buNone/>
            </a:pPr>
            <a:r>
              <a:t/>
            </a:r>
            <a:endParaRPr sz="2000">
              <a:latin typeface="Lato Light"/>
              <a:ea typeface="Lato Light"/>
              <a:cs typeface="Lato Light"/>
              <a:sym typeface="Lato Light"/>
            </a:endParaRPr>
          </a:p>
          <a:p>
            <a:pPr indent="0" lvl="0" marL="0" rtl="0" algn="l">
              <a:spcBef>
                <a:spcPts val="800"/>
              </a:spcBef>
              <a:spcAft>
                <a:spcPts val="0"/>
              </a:spcAft>
              <a:buNone/>
            </a:pPr>
            <a:r>
              <a:t/>
            </a:r>
            <a:endParaRPr sz="2000">
              <a:latin typeface="Lato Light"/>
              <a:ea typeface="Lato Light"/>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chemeClr val="dk1"/>
                </a:solidFill>
                <a:latin typeface="Lato Light"/>
                <a:ea typeface="Lato Light"/>
                <a:cs typeface="Lato Light"/>
                <a:sym typeface="Lato Light"/>
              </a:rPr>
              <a:t>5️⃣ Validation</a:t>
            </a:r>
            <a:endParaRPr sz="4500">
              <a:solidFill>
                <a:srgbClr val="000000"/>
              </a:solidFill>
              <a:latin typeface="Lato Light"/>
              <a:ea typeface="Lato Light"/>
              <a:cs typeface="Lato Light"/>
              <a:sym typeface="La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3"/>
          <p:cNvPicPr preferRelativeResize="0"/>
          <p:nvPr/>
        </p:nvPicPr>
        <p:blipFill>
          <a:blip r:embed="rId3">
            <a:alphaModFix/>
          </a:blip>
          <a:stretch>
            <a:fillRect/>
          </a:stretch>
        </p:blipFill>
        <p:spPr>
          <a:xfrm>
            <a:off x="143825" y="2866300"/>
            <a:ext cx="8973475" cy="613250"/>
          </a:xfrm>
          <a:prstGeom prst="rect">
            <a:avLst/>
          </a:prstGeom>
          <a:noFill/>
          <a:ln>
            <a:noFill/>
          </a:ln>
        </p:spPr>
      </p:pic>
      <p:pic>
        <p:nvPicPr>
          <p:cNvPr id="178" name="Google Shape;178;p33"/>
          <p:cNvPicPr preferRelativeResize="0"/>
          <p:nvPr/>
        </p:nvPicPr>
        <p:blipFill>
          <a:blip r:embed="rId4">
            <a:alphaModFix/>
          </a:blip>
          <a:stretch>
            <a:fillRect/>
          </a:stretch>
        </p:blipFill>
        <p:spPr>
          <a:xfrm>
            <a:off x="159075" y="2227138"/>
            <a:ext cx="8973475" cy="715362"/>
          </a:xfrm>
          <a:prstGeom prst="rect">
            <a:avLst/>
          </a:prstGeom>
          <a:noFill/>
          <a:ln>
            <a:noFill/>
          </a:ln>
        </p:spPr>
      </p:pic>
      <p:sp>
        <p:nvSpPr>
          <p:cNvPr id="179" name="Google Shape;179;p33"/>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180" name="Google Shape;180;p33"/>
          <p:cNvSpPr txBox="1"/>
          <p:nvPr/>
        </p:nvSpPr>
        <p:spPr>
          <a:xfrm>
            <a:off x="254350" y="1274250"/>
            <a:ext cx="8110800" cy="11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Lato Light"/>
                <a:ea typeface="Lato Light"/>
                <a:cs typeface="Lato Light"/>
                <a:sym typeface="Lato Light"/>
              </a:rPr>
              <a:t>These emojis have a voc size of either 23, 7 or 1 word. Can you guess which voc size applies to which emoji?</a:t>
            </a:r>
            <a:endParaRPr sz="2100">
              <a:latin typeface="Lato Light"/>
              <a:ea typeface="Lato Light"/>
              <a:cs typeface="Lato Light"/>
              <a:sym typeface="La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4"/>
          <p:cNvPicPr preferRelativeResize="0"/>
          <p:nvPr/>
        </p:nvPicPr>
        <p:blipFill>
          <a:blip r:embed="rId3">
            <a:alphaModFix/>
          </a:blip>
          <a:stretch>
            <a:fillRect/>
          </a:stretch>
        </p:blipFill>
        <p:spPr>
          <a:xfrm>
            <a:off x="143825" y="1570900"/>
            <a:ext cx="8973475" cy="613250"/>
          </a:xfrm>
          <a:prstGeom prst="rect">
            <a:avLst/>
          </a:prstGeom>
          <a:noFill/>
          <a:ln>
            <a:noFill/>
          </a:ln>
        </p:spPr>
      </p:pic>
      <p:pic>
        <p:nvPicPr>
          <p:cNvPr id="186" name="Google Shape;186;p34"/>
          <p:cNvPicPr preferRelativeResize="0"/>
          <p:nvPr/>
        </p:nvPicPr>
        <p:blipFill>
          <a:blip r:embed="rId4">
            <a:alphaModFix/>
          </a:blip>
          <a:stretch>
            <a:fillRect/>
          </a:stretch>
        </p:blipFill>
        <p:spPr>
          <a:xfrm>
            <a:off x="159075" y="931738"/>
            <a:ext cx="8973475" cy="715362"/>
          </a:xfrm>
          <a:prstGeom prst="rect">
            <a:avLst/>
          </a:prstGeom>
          <a:noFill/>
          <a:ln>
            <a:noFill/>
          </a:ln>
        </p:spPr>
      </p:pic>
      <p:pic>
        <p:nvPicPr>
          <p:cNvPr id="187" name="Google Shape;187;p34"/>
          <p:cNvPicPr preferRelativeResize="0"/>
          <p:nvPr/>
        </p:nvPicPr>
        <p:blipFill rotWithShape="1">
          <a:blip r:embed="rId5">
            <a:alphaModFix/>
          </a:blip>
          <a:srcRect b="23713" l="0" r="0" t="9898"/>
          <a:stretch/>
        </p:blipFill>
        <p:spPr>
          <a:xfrm>
            <a:off x="2854525" y="2869281"/>
            <a:ext cx="5783250" cy="443319"/>
          </a:xfrm>
          <a:prstGeom prst="rect">
            <a:avLst/>
          </a:prstGeom>
          <a:noFill/>
          <a:ln>
            <a:noFill/>
          </a:ln>
        </p:spPr>
      </p:pic>
      <p:pic>
        <p:nvPicPr>
          <p:cNvPr id="188" name="Google Shape;188;p34"/>
          <p:cNvPicPr preferRelativeResize="0"/>
          <p:nvPr/>
        </p:nvPicPr>
        <p:blipFill rotWithShape="1">
          <a:blip r:embed="rId6">
            <a:alphaModFix/>
          </a:blip>
          <a:srcRect b="24589" l="0" r="0" t="11708"/>
          <a:stretch/>
        </p:blipFill>
        <p:spPr>
          <a:xfrm>
            <a:off x="2854525" y="4155125"/>
            <a:ext cx="5783250" cy="443319"/>
          </a:xfrm>
          <a:prstGeom prst="rect">
            <a:avLst/>
          </a:prstGeom>
          <a:noFill/>
          <a:ln>
            <a:noFill/>
          </a:ln>
        </p:spPr>
      </p:pic>
      <p:pic>
        <p:nvPicPr>
          <p:cNvPr id="189" name="Google Shape;189;p34"/>
          <p:cNvPicPr preferRelativeResize="0"/>
          <p:nvPr/>
        </p:nvPicPr>
        <p:blipFill>
          <a:blip r:embed="rId7">
            <a:alphaModFix/>
          </a:blip>
          <a:stretch>
            <a:fillRect/>
          </a:stretch>
        </p:blipFill>
        <p:spPr>
          <a:xfrm>
            <a:off x="2872200" y="3469675"/>
            <a:ext cx="5783261" cy="542925"/>
          </a:xfrm>
          <a:prstGeom prst="rect">
            <a:avLst/>
          </a:prstGeom>
          <a:noFill/>
          <a:ln>
            <a:noFill/>
          </a:ln>
        </p:spPr>
      </p:pic>
      <p:sp>
        <p:nvSpPr>
          <p:cNvPr id="190" name="Google Shape;190;p34"/>
          <p:cNvSpPr txBox="1"/>
          <p:nvPr/>
        </p:nvSpPr>
        <p:spPr>
          <a:xfrm>
            <a:off x="744925" y="2896275"/>
            <a:ext cx="19218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Light"/>
                <a:ea typeface="Lato Light"/>
                <a:cs typeface="Lato Light"/>
                <a:sym typeface="Lato Light"/>
              </a:rPr>
              <a:t>Voc size = 23-26</a:t>
            </a:r>
            <a:endParaRPr sz="1800">
              <a:latin typeface="Lato Light"/>
              <a:ea typeface="Lato Light"/>
              <a:cs typeface="Lato Light"/>
              <a:sym typeface="Lato Light"/>
            </a:endParaRPr>
          </a:p>
        </p:txBody>
      </p:sp>
      <p:sp>
        <p:nvSpPr>
          <p:cNvPr id="191" name="Google Shape;191;p34"/>
          <p:cNvSpPr txBox="1"/>
          <p:nvPr/>
        </p:nvSpPr>
        <p:spPr>
          <a:xfrm>
            <a:off x="760525" y="3493238"/>
            <a:ext cx="17382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Light"/>
                <a:ea typeface="Lato Light"/>
                <a:cs typeface="Lato Light"/>
                <a:sym typeface="Lato Light"/>
              </a:rPr>
              <a:t>Voc size  = 7</a:t>
            </a:r>
            <a:endParaRPr sz="1800">
              <a:latin typeface="Lato Light"/>
              <a:ea typeface="Lato Light"/>
              <a:cs typeface="Lato Light"/>
              <a:sym typeface="Lato Light"/>
            </a:endParaRPr>
          </a:p>
        </p:txBody>
      </p:sp>
      <p:sp>
        <p:nvSpPr>
          <p:cNvPr id="192" name="Google Shape;192;p34"/>
          <p:cNvSpPr txBox="1"/>
          <p:nvPr/>
        </p:nvSpPr>
        <p:spPr>
          <a:xfrm>
            <a:off x="760525" y="4090200"/>
            <a:ext cx="17382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Light"/>
                <a:ea typeface="Lato Light"/>
                <a:cs typeface="Lato Light"/>
                <a:sym typeface="Lato Light"/>
              </a:rPr>
              <a:t>Voc size  = 1</a:t>
            </a:r>
            <a:endParaRPr sz="1800">
              <a:latin typeface="Lato Light"/>
              <a:ea typeface="Lato Light"/>
              <a:cs typeface="Lato Light"/>
              <a:sym typeface="Lato Light"/>
            </a:endParaRPr>
          </a:p>
        </p:txBody>
      </p:sp>
      <p:sp>
        <p:nvSpPr>
          <p:cNvPr id="193" name="Google Shape;193;p34"/>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cxnSp>
        <p:nvCxnSpPr>
          <p:cNvPr id="194" name="Google Shape;194;p34"/>
          <p:cNvCxnSpPr/>
          <p:nvPr/>
        </p:nvCxnSpPr>
        <p:spPr>
          <a:xfrm>
            <a:off x="353250" y="2543500"/>
            <a:ext cx="8464200" cy="14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5"/>
          <p:cNvPicPr preferRelativeResize="0"/>
          <p:nvPr/>
        </p:nvPicPr>
        <p:blipFill>
          <a:blip r:embed="rId3">
            <a:alphaModFix/>
          </a:blip>
          <a:stretch>
            <a:fillRect/>
          </a:stretch>
        </p:blipFill>
        <p:spPr>
          <a:xfrm>
            <a:off x="932600" y="307825"/>
            <a:ext cx="5029450" cy="4326976"/>
          </a:xfrm>
          <a:prstGeom prst="rect">
            <a:avLst/>
          </a:prstGeom>
          <a:noFill/>
          <a:ln>
            <a:noFill/>
          </a:ln>
        </p:spPr>
      </p:pic>
      <p:pic>
        <p:nvPicPr>
          <p:cNvPr id="200" name="Google Shape;200;p35"/>
          <p:cNvPicPr preferRelativeResize="0"/>
          <p:nvPr/>
        </p:nvPicPr>
        <p:blipFill rotWithShape="1">
          <a:blip r:embed="rId4">
            <a:alphaModFix/>
          </a:blip>
          <a:srcRect b="12633" l="0" r="0" t="0"/>
          <a:stretch/>
        </p:blipFill>
        <p:spPr>
          <a:xfrm>
            <a:off x="5909075" y="332550"/>
            <a:ext cx="1243425" cy="4227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206" name="Google Shape;206;p36"/>
          <p:cNvPicPr preferRelativeResize="0"/>
          <p:nvPr/>
        </p:nvPicPr>
        <p:blipFill>
          <a:blip r:embed="rId3">
            <a:alphaModFix/>
          </a:blip>
          <a:stretch>
            <a:fillRect/>
          </a:stretch>
        </p:blipFill>
        <p:spPr>
          <a:xfrm>
            <a:off x="679830" y="1098500"/>
            <a:ext cx="7784325" cy="3084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7"/>
          <p:cNvPicPr preferRelativeResize="0"/>
          <p:nvPr/>
        </p:nvPicPr>
        <p:blipFill>
          <a:blip r:embed="rId3">
            <a:alphaModFix/>
          </a:blip>
          <a:stretch>
            <a:fillRect/>
          </a:stretch>
        </p:blipFill>
        <p:spPr>
          <a:xfrm>
            <a:off x="1791450" y="818775"/>
            <a:ext cx="5775275" cy="4111100"/>
          </a:xfrm>
          <a:prstGeom prst="rect">
            <a:avLst/>
          </a:prstGeom>
          <a:noFill/>
          <a:ln>
            <a:noFill/>
          </a:ln>
        </p:spPr>
      </p:pic>
      <p:sp>
        <p:nvSpPr>
          <p:cNvPr id="212" name="Google Shape;212;p37"/>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8"/>
          <p:cNvPicPr preferRelativeResize="0"/>
          <p:nvPr/>
        </p:nvPicPr>
        <p:blipFill>
          <a:blip r:embed="rId3">
            <a:alphaModFix/>
          </a:blip>
          <a:stretch>
            <a:fillRect/>
          </a:stretch>
        </p:blipFill>
        <p:spPr>
          <a:xfrm>
            <a:off x="1791452" y="818775"/>
            <a:ext cx="5775276" cy="3997206"/>
          </a:xfrm>
          <a:prstGeom prst="rect">
            <a:avLst/>
          </a:prstGeom>
          <a:noFill/>
          <a:ln>
            <a:noFill/>
          </a:ln>
        </p:spPr>
      </p:pic>
      <p:sp>
        <p:nvSpPr>
          <p:cNvPr id="218" name="Google Shape;218;p38"/>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224" name="Google Shape;224;p39"/>
          <p:cNvPicPr preferRelativeResize="0"/>
          <p:nvPr/>
        </p:nvPicPr>
        <p:blipFill>
          <a:blip r:embed="rId3">
            <a:alphaModFix/>
          </a:blip>
          <a:stretch>
            <a:fillRect/>
          </a:stretch>
        </p:blipFill>
        <p:spPr>
          <a:xfrm>
            <a:off x="1559812" y="988500"/>
            <a:ext cx="6024378" cy="3012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234" name="Google Shape;234;p41"/>
          <p:cNvPicPr preferRelativeResize="0"/>
          <p:nvPr/>
        </p:nvPicPr>
        <p:blipFill>
          <a:blip r:embed="rId3">
            <a:alphaModFix/>
          </a:blip>
          <a:stretch>
            <a:fillRect/>
          </a:stretch>
        </p:blipFill>
        <p:spPr>
          <a:xfrm>
            <a:off x="2722925" y="200660"/>
            <a:ext cx="2920075" cy="4742177"/>
          </a:xfrm>
          <a:prstGeom prst="rect">
            <a:avLst/>
          </a:prstGeom>
          <a:noFill/>
          <a:ln>
            <a:noFill/>
          </a:ln>
        </p:spPr>
      </p:pic>
      <p:pic>
        <p:nvPicPr>
          <p:cNvPr id="235" name="Google Shape;235;p41"/>
          <p:cNvPicPr preferRelativeResize="0"/>
          <p:nvPr/>
        </p:nvPicPr>
        <p:blipFill>
          <a:blip r:embed="rId4">
            <a:alphaModFix/>
          </a:blip>
          <a:stretch>
            <a:fillRect/>
          </a:stretch>
        </p:blipFill>
        <p:spPr>
          <a:xfrm>
            <a:off x="5487553" y="167062"/>
            <a:ext cx="2920075" cy="4809376"/>
          </a:xfrm>
          <a:prstGeom prst="rect">
            <a:avLst/>
          </a:prstGeom>
          <a:noFill/>
          <a:ln>
            <a:noFill/>
          </a:ln>
        </p:spPr>
      </p:pic>
      <p:sp>
        <p:nvSpPr>
          <p:cNvPr id="236" name="Google Shape;236;p41"/>
          <p:cNvSpPr txBox="1"/>
          <p:nvPr/>
        </p:nvSpPr>
        <p:spPr>
          <a:xfrm>
            <a:off x="438050" y="1879350"/>
            <a:ext cx="2063100" cy="11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Light"/>
                <a:ea typeface="Lato Light"/>
                <a:cs typeface="Lato Light"/>
                <a:sym typeface="Lato Light"/>
              </a:rPr>
              <a:t>Word2vec embedding</a:t>
            </a:r>
            <a:endParaRPr>
              <a:latin typeface="Lato Light"/>
              <a:ea typeface="Lato Light"/>
              <a:cs typeface="Lato Light"/>
              <a:sym typeface="La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Lato Light"/>
                <a:ea typeface="Lato Light"/>
                <a:cs typeface="Lato Light"/>
                <a:sym typeface="Lato Light"/>
              </a:rPr>
              <a:t>    </a:t>
            </a:r>
            <a:r>
              <a:rPr lang="en-GB" sz="2500">
                <a:solidFill>
                  <a:schemeClr val="dk1"/>
                </a:solidFill>
                <a:latin typeface="Lato Light"/>
                <a:ea typeface="Lato Light"/>
                <a:cs typeface="Lato Light"/>
                <a:sym typeface="Lato Light"/>
              </a:rPr>
              <a:t>0️⃣</a:t>
            </a:r>
            <a:r>
              <a:rPr lang="en-GB" sz="2100">
                <a:solidFill>
                  <a:schemeClr val="dk1"/>
                </a:solidFill>
                <a:latin typeface="Lato Light"/>
                <a:ea typeface="Lato Light"/>
                <a:cs typeface="Lato Light"/>
                <a:sym typeface="Lato Light"/>
              </a:rPr>
              <a:t> </a:t>
            </a:r>
            <a:r>
              <a:rPr lang="en-GB" sz="2800">
                <a:latin typeface="Lato Light"/>
                <a:ea typeface="Lato Light"/>
                <a:cs typeface="Lato Light"/>
                <a:sym typeface="Lato Light"/>
              </a:rPr>
              <a:t>Introduction</a:t>
            </a:r>
            <a:endParaRPr sz="2800">
              <a:solidFill>
                <a:srgbClr val="000000"/>
              </a:solidFill>
              <a:latin typeface="Lato Light"/>
              <a:ea typeface="Lato Light"/>
              <a:cs typeface="Lato Light"/>
              <a:sym typeface="Lato Light"/>
            </a:endParaRPr>
          </a:p>
        </p:txBody>
      </p:sp>
      <p:sp>
        <p:nvSpPr>
          <p:cNvPr id="68" name="Google Shape;68;p15"/>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a:t>
            </a:r>
            <a:endParaRPr sz="1200">
              <a:solidFill>
                <a:srgbClr val="000000"/>
              </a:solidFill>
              <a:latin typeface="Lato Light"/>
              <a:ea typeface="Lato Light"/>
              <a:cs typeface="Lato Light"/>
              <a:sym typeface="La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242" name="Google Shape;242;p42"/>
          <p:cNvSpPr txBox="1"/>
          <p:nvPr/>
        </p:nvSpPr>
        <p:spPr>
          <a:xfrm>
            <a:off x="438050" y="1879350"/>
            <a:ext cx="2063100" cy="11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Light"/>
                <a:ea typeface="Lato Light"/>
                <a:cs typeface="Lato Light"/>
                <a:sym typeface="Lato Light"/>
              </a:rPr>
              <a:t>Bert embedding (last attention layer)</a:t>
            </a:r>
            <a:endParaRPr>
              <a:latin typeface="Lato Light"/>
              <a:ea typeface="Lato Light"/>
              <a:cs typeface="Lato Light"/>
              <a:sym typeface="Lato Light"/>
            </a:endParaRPr>
          </a:p>
        </p:txBody>
      </p:sp>
      <p:pic>
        <p:nvPicPr>
          <p:cNvPr id="243" name="Google Shape;243;p42"/>
          <p:cNvPicPr preferRelativeResize="0"/>
          <p:nvPr/>
        </p:nvPicPr>
        <p:blipFill>
          <a:blip r:embed="rId3">
            <a:alphaModFix/>
          </a:blip>
          <a:stretch>
            <a:fillRect/>
          </a:stretch>
        </p:blipFill>
        <p:spPr>
          <a:xfrm>
            <a:off x="2831600" y="103437"/>
            <a:ext cx="2975675" cy="4889013"/>
          </a:xfrm>
          <a:prstGeom prst="rect">
            <a:avLst/>
          </a:prstGeom>
          <a:noFill/>
          <a:ln>
            <a:noFill/>
          </a:ln>
        </p:spPr>
      </p:pic>
      <p:pic>
        <p:nvPicPr>
          <p:cNvPr id="244" name="Google Shape;244;p42"/>
          <p:cNvPicPr preferRelativeResize="0"/>
          <p:nvPr/>
        </p:nvPicPr>
        <p:blipFill>
          <a:blip r:embed="rId4">
            <a:alphaModFix/>
          </a:blip>
          <a:stretch>
            <a:fillRect/>
          </a:stretch>
        </p:blipFill>
        <p:spPr>
          <a:xfrm>
            <a:off x="5700451" y="151038"/>
            <a:ext cx="2975675" cy="48414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Conclusion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250" name="Google Shape;250;p43"/>
          <p:cNvSpPr txBox="1"/>
          <p:nvPr/>
        </p:nvSpPr>
        <p:spPr>
          <a:xfrm>
            <a:off x="791300" y="1596750"/>
            <a:ext cx="6916200" cy="24306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SzPts val="2100"/>
              <a:buFont typeface="Lato Light"/>
              <a:buChar char="●"/>
            </a:pPr>
            <a:r>
              <a:rPr lang="en-GB" sz="2100">
                <a:latin typeface="Lato Light"/>
                <a:ea typeface="Lato Light"/>
                <a:cs typeface="Lato Light"/>
                <a:sym typeface="Lato Light"/>
              </a:rPr>
              <a:t>Dataset readily available</a:t>
            </a:r>
            <a:br>
              <a:rPr lang="en-GB" sz="2100">
                <a:latin typeface="Lato Light"/>
                <a:ea typeface="Lato Light"/>
                <a:cs typeface="Lato Light"/>
                <a:sym typeface="Lato Light"/>
              </a:rPr>
            </a:br>
            <a:endParaRPr sz="2100">
              <a:latin typeface="Lato Light"/>
              <a:ea typeface="Lato Light"/>
              <a:cs typeface="Lato Light"/>
              <a:sym typeface="Lato Light"/>
            </a:endParaRPr>
          </a:p>
          <a:p>
            <a:pPr indent="-361950" lvl="0" marL="457200" rtl="0" algn="l">
              <a:spcBef>
                <a:spcPts val="0"/>
              </a:spcBef>
              <a:spcAft>
                <a:spcPts val="0"/>
              </a:spcAft>
              <a:buSzPts val="2100"/>
              <a:buFont typeface="Lato Light"/>
              <a:buChar char="●"/>
            </a:pPr>
            <a:r>
              <a:rPr lang="en-GB" sz="2100">
                <a:latin typeface="Lato Light"/>
                <a:ea typeface="Lato Light"/>
                <a:cs typeface="Lato Light"/>
                <a:sym typeface="Lato Light"/>
              </a:rPr>
              <a:t>Would be interesting to implement a model-agnostic wrapper around BERT that takes these embeddings into account for emojis tokens</a:t>
            </a:r>
            <a:endParaRPr sz="2100">
              <a:latin typeface="Lato Light"/>
              <a:ea typeface="Lato Light"/>
              <a:cs typeface="Lato Light"/>
              <a:sym typeface="La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4"/>
          <p:cNvPicPr preferRelativeResize="0"/>
          <p:nvPr/>
        </p:nvPicPr>
        <p:blipFill>
          <a:blip r:embed="rId3">
            <a:alphaModFix/>
          </a:blip>
          <a:stretch>
            <a:fillRect/>
          </a:stretch>
        </p:blipFill>
        <p:spPr>
          <a:xfrm>
            <a:off x="686783" y="1285223"/>
            <a:ext cx="7770424" cy="3391950"/>
          </a:xfrm>
          <a:prstGeom prst="rect">
            <a:avLst/>
          </a:prstGeom>
          <a:noFill/>
          <a:ln>
            <a:noFill/>
          </a:ln>
        </p:spPr>
      </p:pic>
      <p:sp>
        <p:nvSpPr>
          <p:cNvPr id="256" name="Google Shape;256;p44"/>
          <p:cNvSpPr txBox="1"/>
          <p:nvPr/>
        </p:nvSpPr>
        <p:spPr>
          <a:xfrm>
            <a:off x="230000" y="644400"/>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Thank you for your attention!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a:t>
            </a:r>
            <a:r>
              <a:rPr lang="en-GB" sz="1100">
                <a:solidFill>
                  <a:schemeClr val="dk1"/>
                </a:solidFill>
                <a:highlight>
                  <a:srgbClr val="FFFFFF"/>
                </a:highlight>
              </a:rPr>
              <a:t>😂😭❤😍✨🤣🏻🔥💕💜👏🙏💙😊♥♀💖🥺‼👍🥰💛🎉😘☺🤔♂💦🏼💗🎁💚🏽😁😆👇💓🤦🌸💔😅🏾🙌💪😔🙄👉❗😢👀🖤😎🌹🇸👌💞😉😳😩💀🤗🎶✌😱🏆❣🌟😌🇺🤷💥🤤🇷😇🚨⭐😋😡✔💘🤩🐰😈💋💯🔴✅😏🤪▶⚠🙇☀🇪🤭🇦🌈🙈🎊😄💫👑⚡🙂😜🎵🍀➡😀🧡😃🙋🌻🙃🥳🎂⬇✊🇳⚽🤧🗣💃🐶🇹👊😤📸🇬🍑😒🦋🐥😫🌷❌🐯🇧❄😴🇨👋🇵🍃🌺🇮🏿😝☹💢👩📍🌼⚪💝💐🎥💰🏃🐱😚😻💎🎄🍓😣😪😬🙆😑©✋🤮🎀👈🌿♻👨🎈⁉📷🌙😥✈🇰😹🇲🥴🤘🤡🔵🤯😞📣🌚☁☝🤢👅💨📢📌🍆🐻🌕🍒🕊☕▪🥵📱❓🤙🚀🌱📺😐🤬🙊🌞🎤🔞🌑🦁😠🌴🌊😛🤟💧😓🔗💸🔁⚫💭🕯👧🤞🤝🇩🇭🎧💩🤫💌🕺🐾🇴😲😰👦👼😖🎬🧐🤠💵😕🇱🔸😮🔹🐹⭕➖👶🍁🐍🆘⏰🖕🚶💁💤🍫📹🔻💟✍😶🍊🇫🥀🎅⤵🤲🔔🇻☑😵🍻🤓🍎🐷👁💡🎼💣🏳🇯🌎👻🌌🐐🙅🤑☠🍺🍭😙🎯🍼💍😨♨👆📽📲🐝🔊🇽🏀🔪🚫☘🍂💅🔫📚🔘🚩🦊🌳⤴☎🐨🐣🍌🐢🥇🌘🐸😯☔🔄👤🦄🌒🥂❕🌝🐈🇿🍕📝🎆🔃♦👄🐿🐟♠😗😷🌖🧚⚔🌲🐺🍾🇾🔝🍋🌍🐕🍷🐦⚾🌗™🕷🍬🎸🌔🥶⚜🐼🍇🌓🦅🌾☄🎙👸💬😟🙁®🗓🎓🤐🐬🖐▫👥🌧☃⏩🧸🍯🎨👐🔮🏁🏴🍰🔷💏🍜💻🐧⌚🎮📰🤚🔽💉🌠👽💄📎🐤🛑✴🍣🔺🎍🇼📻🍉📞🍄💆🌀😸🐘✖🍔🐉🦈🤕🔶🏠💿👿🏅♣⬅🔜🍿🎃🗳🍦🚗😽🌶🍞📩⛄😿💮🍵🍪⛔⬆🌪🍗💠🌏🤒🌵⬛😧✏🐭🐳🆚🐙📮🔆👹👮🐊🌰🦍🍅🥕🚘🌃👠🔒⬜📈👫👙🦀📊🏖🔰🎻🕸🤰◀🎩🛫⚰🐴📖🎹🏟🎇🍨🍏🏝✂🥁📆⏱🍳🐎🤥🙀📅🍩🍖🆕👣🤴🎗🎞🐽🍚✳😺🏹👺🥊🙉🦇💊⏳😦🐇🍴🐑🏈🆓👾😼👯🔐🍹🗿🌐❇🌅🔎⚓🏄🐀🎟↗🏫🐒◾➰👭🎫🤸🧠🎭🦌🏍🤜✝👂💑🦖🤛🐔🧿➕👓🍙🥤⛓🤖🔱🌤◼❔🐜🇶☂🍡🗞🍥🖇👕🚂🧢🌨🏡🍮🐮🍍🍸👱🍟🥑🦐🐠🍈🐞🍛👬🤳↪🍧🚌🅾👔🎾👃🥚⛰🦉⏬🐄🅱🦆🔍🐓🖖🥖🔙🥃🏊↔🐖🦑🌬⚖🐋◽✒🏋🎲✉🥛💴🗡🥩🛍🕋👟🚮💲🧀🥈🍽🐲🕶🌛🌽🏵↘📀⛅🚙🎖🔑🐗💳📦🥓🚴↙🎋🧜👴🦃🔨🚒🏮☪🌄🅰⛈🛸🗝🐵❎💼🥋🖋🧔🌋🍝🗻🥞🥉🛬⛱📗👰🗽💒🥝🐚🆗📜🎺🛒📕🎪🥒🎰🛡🔟🐏🚦🐂👗🔛🔅☮🧟🚲🚔🍐🔖🍶👵🏏🚑🥦🥄🥟🧘✡🍤📡📏🏐⛵🌜♾🚧🕵⚕🦒◻📁🆙🥔🐅🏰♋🔋💶🥜🚃🏩🗨🚿🧙😾📃🎷Ⓜ🎌🃏🎡🖥👢🕹🐩🦎🐛🔓⛳🏇🎐🚁🖌🐆📛🏎🍠🦰🎏🧨📋🎱⌛🧒🌇🏷🚺🌫📉⚙🌮🔲🔌⏪🧑📥🔬🏌💇🚚🗼🍲☯🥐🍱🉐☢🕒🚄🐌👒⏏🕴🙎🐡🌂🎠🧞🏉🤵🚓🖼🙍🚢🎣👘🖊🧧🈶🕌↩🅿🌭🛎🥗🧦👪🔈🌡⛽🏥📼📄🦔👷👖🦸🔳ℹ📿🧁🕰🎦👞♿🗺🏒🎒⛸📂📬📨♊🧤🔕🦱📧🤱🏞🌥🦕🖍🔂🛌🏔🔧↖🗑🎢🎳〽🦂🛁👳⛹🧩🕐🧬🌩☣🥪💈🈁📯🗯🆒🔀💷🕛🧛🦗🏜♈🥅🛩↕🔉🏛🥬🚕🚽📘🦵♉🐃⚒🦜🔼🍢🚛🥢🚅🌦🛀⛪🛳🏨🧣🛏🛵</a:t>
            </a:r>
            <a:endParaRPr sz="1200">
              <a:solidFill>
                <a:srgbClr val="333333"/>
              </a:solidFill>
              <a:highlight>
                <a:srgbClr val="FFFFFF"/>
              </a:highlight>
            </a:endParaRPr>
          </a:p>
        </p:txBody>
      </p:sp>
      <p:sp>
        <p:nvSpPr>
          <p:cNvPr id="74" name="Google Shape;74;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Lato Light"/>
                <a:ea typeface="Lato Light"/>
                <a:cs typeface="Lato Light"/>
                <a:sym typeface="Lato Light"/>
              </a:rPr>
              <a:t>    </a:t>
            </a:r>
            <a:r>
              <a:rPr lang="en-GB" sz="2500">
                <a:solidFill>
                  <a:schemeClr val="dk1"/>
                </a:solidFill>
                <a:latin typeface="Lato Light"/>
                <a:ea typeface="Lato Light"/>
                <a:cs typeface="Lato Light"/>
                <a:sym typeface="Lato Light"/>
              </a:rPr>
              <a:t>0️⃣</a:t>
            </a:r>
            <a:r>
              <a:rPr lang="en-GB" sz="2100">
                <a:solidFill>
                  <a:schemeClr val="dk1"/>
                </a:solidFill>
                <a:latin typeface="Lato Light"/>
                <a:ea typeface="Lato Light"/>
                <a:cs typeface="Lato Light"/>
                <a:sym typeface="Lato Light"/>
              </a:rPr>
              <a:t> </a:t>
            </a:r>
            <a:r>
              <a:rPr lang="en-GB" sz="2800">
                <a:latin typeface="Lato Light"/>
                <a:ea typeface="Lato Light"/>
                <a:cs typeface="Lato Light"/>
                <a:sym typeface="Lato Light"/>
              </a:rPr>
              <a:t>Introduction</a:t>
            </a:r>
            <a:endParaRPr sz="2800">
              <a:solidFill>
                <a:srgbClr val="000000"/>
              </a:solidFill>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Lato Light"/>
                <a:ea typeface="Lato Light"/>
                <a:cs typeface="Lato Light"/>
                <a:sym typeface="Lato Light"/>
              </a:rPr>
              <a:t>    </a:t>
            </a:r>
            <a:r>
              <a:rPr lang="en-GB" sz="2500">
                <a:solidFill>
                  <a:schemeClr val="dk1"/>
                </a:solidFill>
                <a:latin typeface="Lato Light"/>
                <a:ea typeface="Lato Light"/>
                <a:cs typeface="Lato Light"/>
                <a:sym typeface="Lato Light"/>
              </a:rPr>
              <a:t>0️⃣</a:t>
            </a:r>
            <a:r>
              <a:rPr lang="en-GB" sz="2100">
                <a:solidFill>
                  <a:schemeClr val="dk1"/>
                </a:solidFill>
                <a:latin typeface="Lato Light"/>
                <a:ea typeface="Lato Light"/>
                <a:cs typeface="Lato Light"/>
                <a:sym typeface="Lato Light"/>
              </a:rPr>
              <a:t> </a:t>
            </a:r>
            <a:r>
              <a:rPr lang="en-GB" sz="2800">
                <a:latin typeface="Lato Light"/>
                <a:ea typeface="Lato Light"/>
                <a:cs typeface="Lato Light"/>
                <a:sym typeface="Lato Light"/>
              </a:rPr>
              <a:t>Introduction</a:t>
            </a:r>
            <a:endParaRPr sz="2800">
              <a:solidFill>
                <a:srgbClr val="000000"/>
              </a:solidFill>
              <a:latin typeface="Lato Light"/>
              <a:ea typeface="Lato Light"/>
              <a:cs typeface="Lato Light"/>
              <a:sym typeface="Lato Light"/>
            </a:endParaRPr>
          </a:p>
        </p:txBody>
      </p:sp>
      <p:sp>
        <p:nvSpPr>
          <p:cNvPr id="80" name="Google Shape;80;p17"/>
          <p:cNvSpPr txBox="1"/>
          <p:nvPr/>
        </p:nvSpPr>
        <p:spPr>
          <a:xfrm>
            <a:off x="311700" y="1988425"/>
            <a:ext cx="8520600" cy="984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The data is gathered using google forms / MTurk</a:t>
            </a:r>
            <a:endParaRPr sz="1600">
              <a:latin typeface="Lato Light"/>
              <a:ea typeface="Lato Light"/>
              <a:cs typeface="Lato Light"/>
              <a:sym typeface="Lato Light"/>
            </a:endParaRPr>
          </a:p>
          <a:p>
            <a:pPr indent="0" lvl="0" marL="457200" rtl="0" algn="l">
              <a:spcBef>
                <a:spcPts val="0"/>
              </a:spcBef>
              <a:spcAft>
                <a:spcPts val="0"/>
              </a:spcAft>
              <a:buNone/>
            </a:pPr>
            <a:r>
              <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Each emoji is described by 3 distinct words</a:t>
            </a:r>
            <a:endParaRPr sz="1600">
              <a:latin typeface="Lato Light"/>
              <a:ea typeface="Lato Light"/>
              <a:cs typeface="Lato Light"/>
              <a:sym typeface="Lato Light"/>
            </a:endParaRPr>
          </a:p>
          <a:p>
            <a:pPr indent="0" lvl="0" marL="457200" rtl="0" algn="l">
              <a:spcBef>
                <a:spcPts val="0"/>
              </a:spcBef>
              <a:spcAft>
                <a:spcPts val="0"/>
              </a:spcAft>
              <a:buNone/>
            </a:pPr>
            <a:r>
              <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An App script program generates the forms</a:t>
            </a:r>
            <a:endParaRPr sz="1600">
              <a:latin typeface="Lato Light"/>
              <a:ea typeface="Lato Light"/>
              <a:cs typeface="Lato Light"/>
              <a:sym typeface="Lato Light"/>
            </a:endParaRPr>
          </a:p>
        </p:txBody>
      </p:sp>
      <p:pic>
        <p:nvPicPr>
          <p:cNvPr id="81" name="Google Shape;81;p17"/>
          <p:cNvPicPr preferRelativeResize="0"/>
          <p:nvPr/>
        </p:nvPicPr>
        <p:blipFill>
          <a:blip r:embed="rId3">
            <a:alphaModFix/>
          </a:blip>
          <a:stretch>
            <a:fillRect/>
          </a:stretch>
        </p:blipFill>
        <p:spPr>
          <a:xfrm>
            <a:off x="5275875" y="1152475"/>
            <a:ext cx="3455465" cy="321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rgbClr val="333333"/>
                </a:solidFill>
                <a:highlight>
                  <a:schemeClr val="lt1"/>
                </a:highlight>
                <a:latin typeface="Lato Light"/>
                <a:ea typeface="Lato Light"/>
                <a:cs typeface="Lato Light"/>
                <a:sym typeface="Lato Light"/>
              </a:rPr>
              <a:t>1️⃣</a:t>
            </a:r>
            <a:r>
              <a:rPr lang="en-GB" sz="5200">
                <a:latin typeface="Lato Light"/>
                <a:ea typeface="Lato Light"/>
                <a:cs typeface="Lato Light"/>
                <a:sym typeface="Lato Light"/>
              </a:rPr>
              <a:t> Emojis Selection</a:t>
            </a:r>
            <a:endParaRPr sz="5200">
              <a:solidFill>
                <a:srgbClr val="000000"/>
              </a:solidFill>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333333"/>
                </a:solidFill>
                <a:highlight>
                  <a:srgbClr val="FFFFFF"/>
                </a:highlight>
              </a:rPr>
              <a:t>1️⃣</a:t>
            </a:r>
            <a:r>
              <a:rPr lang="en-GB" sz="2800">
                <a:solidFill>
                  <a:srgbClr val="333333"/>
                </a:solidFill>
                <a:highlight>
                  <a:srgbClr val="FFFFFF"/>
                </a:highlight>
              </a:rPr>
              <a:t> </a:t>
            </a:r>
            <a:r>
              <a:rPr lang="en-GB" sz="2800">
                <a:latin typeface="Lato Light"/>
                <a:ea typeface="Lato Light"/>
                <a:cs typeface="Lato Light"/>
                <a:sym typeface="Lato Light"/>
              </a:rPr>
              <a:t>Emojis Selection</a:t>
            </a:r>
            <a:endParaRPr sz="2800">
              <a:solidFill>
                <a:srgbClr val="000000"/>
              </a:solidFill>
              <a:latin typeface="Lato Light"/>
              <a:ea typeface="Lato Light"/>
              <a:cs typeface="Lato Light"/>
              <a:sym typeface="Lato Light"/>
            </a:endParaRPr>
          </a:p>
        </p:txBody>
      </p:sp>
      <p:pic>
        <p:nvPicPr>
          <p:cNvPr id="92" name="Google Shape;92;p19"/>
          <p:cNvPicPr preferRelativeResize="0"/>
          <p:nvPr/>
        </p:nvPicPr>
        <p:blipFill>
          <a:blip r:embed="rId3">
            <a:alphaModFix/>
          </a:blip>
          <a:stretch>
            <a:fillRect/>
          </a:stretch>
        </p:blipFill>
        <p:spPr>
          <a:xfrm>
            <a:off x="294225" y="1622875"/>
            <a:ext cx="4277775" cy="2138875"/>
          </a:xfrm>
          <a:prstGeom prst="rect">
            <a:avLst/>
          </a:prstGeom>
          <a:noFill/>
          <a:ln>
            <a:noFill/>
          </a:ln>
        </p:spPr>
      </p:pic>
      <p:pic>
        <p:nvPicPr>
          <p:cNvPr id="93" name="Google Shape;93;p19"/>
          <p:cNvPicPr preferRelativeResize="0"/>
          <p:nvPr/>
        </p:nvPicPr>
        <p:blipFill>
          <a:blip r:embed="rId4">
            <a:alphaModFix/>
          </a:blip>
          <a:stretch>
            <a:fillRect/>
          </a:stretch>
        </p:blipFill>
        <p:spPr>
          <a:xfrm>
            <a:off x="4572000" y="1692000"/>
            <a:ext cx="4267200" cy="213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333333"/>
                </a:solidFill>
                <a:highlight>
                  <a:srgbClr val="FFFFFF"/>
                </a:highlight>
              </a:rPr>
              <a:t>1️⃣</a:t>
            </a:r>
            <a:r>
              <a:rPr lang="en-GB" sz="2800">
                <a:solidFill>
                  <a:srgbClr val="333333"/>
                </a:solidFill>
                <a:highlight>
                  <a:srgbClr val="FFFFFF"/>
                </a:highlight>
              </a:rPr>
              <a:t> </a:t>
            </a:r>
            <a:r>
              <a:rPr lang="en-GB" sz="2800">
                <a:latin typeface="Lato Light"/>
                <a:ea typeface="Lato Light"/>
                <a:cs typeface="Lato Light"/>
                <a:sym typeface="Lato Light"/>
              </a:rPr>
              <a:t>Emojis Selection</a:t>
            </a:r>
            <a:endParaRPr sz="2800">
              <a:solidFill>
                <a:srgbClr val="000000"/>
              </a:solidFill>
              <a:latin typeface="Lato Light"/>
              <a:ea typeface="Lato Light"/>
              <a:cs typeface="Lato Light"/>
              <a:sym typeface="Lato Light"/>
            </a:endParaRPr>
          </a:p>
        </p:txBody>
      </p:sp>
      <p:pic>
        <p:nvPicPr>
          <p:cNvPr id="99" name="Google Shape;99;p20"/>
          <p:cNvPicPr preferRelativeResize="0"/>
          <p:nvPr/>
        </p:nvPicPr>
        <p:blipFill>
          <a:blip r:embed="rId3">
            <a:alphaModFix/>
          </a:blip>
          <a:stretch>
            <a:fillRect/>
          </a:stretch>
        </p:blipFill>
        <p:spPr>
          <a:xfrm>
            <a:off x="355825" y="1282201"/>
            <a:ext cx="8281251" cy="315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chemeClr val="dk1"/>
                </a:solidFill>
                <a:highlight>
                  <a:srgbClr val="FFFFFF"/>
                </a:highlight>
                <a:latin typeface="Lato Light"/>
                <a:ea typeface="Lato Light"/>
                <a:cs typeface="Lato Light"/>
                <a:sym typeface="Lato Light"/>
              </a:rPr>
              <a:t>2️⃣</a:t>
            </a:r>
            <a:r>
              <a:rPr lang="en-GB" sz="5200">
                <a:latin typeface="Lato Light"/>
                <a:ea typeface="Lato Light"/>
                <a:cs typeface="Lato Light"/>
                <a:sym typeface="Lato Light"/>
              </a:rPr>
              <a:t> Quantity Needs</a:t>
            </a:r>
            <a:endParaRPr sz="5200">
              <a:solidFill>
                <a:srgbClr val="000000"/>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